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24" r:id="rId4"/>
    <p:sldId id="326" r:id="rId5"/>
    <p:sldId id="325" r:id="rId6"/>
    <p:sldId id="327" r:id="rId7"/>
    <p:sldId id="335" r:id="rId8"/>
    <p:sldId id="328" r:id="rId9"/>
    <p:sldId id="332" r:id="rId10"/>
    <p:sldId id="331" r:id="rId11"/>
    <p:sldId id="333" r:id="rId12"/>
    <p:sldId id="33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6135" autoAdjust="0"/>
  </p:normalViewPr>
  <p:slideViewPr>
    <p:cSldViewPr snapToGrid="0">
      <p:cViewPr varScale="1">
        <p:scale>
          <a:sx n="103" d="100"/>
          <a:sy n="103" d="100"/>
        </p:scale>
        <p:origin x="85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9A30B-C340-A8B9-18F0-F0BEAF981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73B1F6-4416-E695-01C2-B392C1441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37DD0-C4BD-4472-BFD3-713E725FC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777-DC23-4D3B-9464-884D634BD15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7FEE9-B605-03E7-E987-966974FB4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FA35F-D437-2CC4-7579-BCEF70CA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86EC-95A8-4CC9-93C9-AFE3DF92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4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9A8A0-82D6-D0CA-E985-BFF9C575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868FEF-2E8B-F187-C734-7E5C700F2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90BA6-BFE0-CB0F-A2CC-FD2560309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777-DC23-4D3B-9464-884D634BD15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5A223-8AA5-C5B4-CF64-C7496446F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5F876-83D2-14A4-A52A-8EF1BD6E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86EC-95A8-4CC9-93C9-AFE3DF92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3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C544BF-4D9F-5BF1-045A-BCA8ECABA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98BA9C-5717-AB1B-08BD-0C78EEEAF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0E103-9439-6F28-5620-6259CF4F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777-DC23-4D3B-9464-884D634BD15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0BAB0-533D-702A-0173-4A1268F2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CDA69-87B0-7DCA-D040-B31C2BC3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86EC-95A8-4CC9-93C9-AFE3DF92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06E13-CD0C-B156-902D-99B66A42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60D9-C5C1-E75B-3F6C-43F4FFD26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6286F-93FB-6A12-398C-5F78281C1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777-DC23-4D3B-9464-884D634BD15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8DAA8-E5CA-8429-09B3-A543EB2B8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BDAEF-71D0-5211-303D-9C6E39778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86EC-95A8-4CC9-93C9-AFE3DF92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24223-11D3-B789-0A93-6F9D2C613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EFE64-47DD-6DA3-368E-0804390C8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0FB0-5740-454E-EC91-7BBF63590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777-DC23-4D3B-9464-884D634BD15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00E97-C409-3595-7269-999A457F2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F5EC-F637-0948-C4C0-C5BBF2F1B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86EC-95A8-4CC9-93C9-AFE3DF92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8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7B4E7-CAE8-C904-690F-446E3432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EC81B-69AA-211E-51B4-2D41D4A5B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8AF6A-3D62-0E5C-C57F-43CB8F95A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9E6CD-E8C5-B0A6-FE75-F80BDAD87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777-DC23-4D3B-9464-884D634BD15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6F501-A217-D446-379A-592AC983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9ABF7-D647-C821-53D5-0A654B33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86EC-95A8-4CC9-93C9-AFE3DF92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9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035D1-C457-2673-C94E-8CE45226A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E5DFE-F63E-A93B-AF20-4C6B0A6CD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7C16C-BBCC-1D52-4769-F59AAE858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F8E1A0-5D01-D569-3DE6-537B0501D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06F0FD-B511-DAE5-CA37-6600CD041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324A7-40F8-96DD-1B06-26CD00E86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777-DC23-4D3B-9464-884D634BD15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03F115-D062-76AA-4335-F4137EF2A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31B334-5001-2537-2846-BF10D20D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86EC-95A8-4CC9-93C9-AFE3DF92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4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63D22-9FE8-B69C-5CD3-45EFF867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C1142-C29F-687D-1A3E-B964851A5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777-DC23-4D3B-9464-884D634BD15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39A22-1E04-D802-1E31-221BEEA5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D66E-CB9B-08C3-BF48-B232FD638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86EC-95A8-4CC9-93C9-AFE3DF92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78322-7B85-9142-E214-574F8474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777-DC23-4D3B-9464-884D634BD15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D5492-7AE6-71FA-7EA5-3CF6CAAEA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C511B-7F71-392C-6320-093593C8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86EC-95A8-4CC9-93C9-AFE3DF92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8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C0FD8-2B38-31E1-B839-938FFC6CC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64BD1-6EDB-95B1-54BC-128B63914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5FD34-4FBD-2C71-B4C9-5518E3F70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2830B-70F7-7DC8-A630-512352CB2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777-DC23-4D3B-9464-884D634BD15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7E5F2-4A9E-9D48-149D-C60F74FB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5F6A6-CC57-BCDA-8707-597843AA4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86EC-95A8-4CC9-93C9-AFE3DF92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92D7C-407B-6E19-6B73-1F068BF5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B516FF-1E96-26C0-9CF6-123FD62498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A9967-C6DE-A5FD-4678-0F41E06D0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81053-1241-11E7-8167-F301CE5E3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777-DC23-4D3B-9464-884D634BD15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1611E-9590-4293-E5F6-CB50597B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4791F-AF18-BC89-DEAA-F403F4F0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86EC-95A8-4CC9-93C9-AFE3DF92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8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8BF7AB-A89F-BC3E-175D-458D6640E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D63F5-F750-56D1-7885-997519D9F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1A54-90CD-CFEC-EB6C-B98B173D3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E2777-DC23-4D3B-9464-884D634BD15A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E3F80-C599-ED0E-E22B-89CE20C4A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4E4DE-0CF5-7DC3-5970-364A51F32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786EC-95A8-4CC9-93C9-AFE3DF92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5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DF9BD55D-08A8-03A7-3175-515ABB428BF6}"/>
              </a:ext>
            </a:extLst>
          </p:cNvPr>
          <p:cNvSpPr txBox="1"/>
          <p:nvPr/>
        </p:nvSpPr>
        <p:spPr>
          <a:xfrm>
            <a:off x="695324" y="1125855"/>
            <a:ext cx="10801351" cy="395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i="0" u="none" strike="noStrike" baseline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Akkumulátor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gyártás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Fábián István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B5C9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B5C9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B5C9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Hajdúböszörmény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5C9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hu-HU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5C9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altLang="en-US" sz="2400" dirty="0">
                <a:solidFill>
                  <a:srgbClr val="1B5C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hu-HU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5C9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>
                <a:solidFill>
                  <a:srgbClr val="1B5C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kumimoji="0" lang="hu-HU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5C9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>
                <a:solidFill>
                  <a:srgbClr val="1B5C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kumimoji="0" lang="hu-HU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5C9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hu-HU" altLang="en-US" sz="1350" b="1" i="1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117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C5B08-12C7-64D4-09A4-EF42EB5F7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48FA74-A4C7-73FE-4032-98EC8E738FF6}"/>
              </a:ext>
            </a:extLst>
          </p:cNvPr>
          <p:cNvSpPr txBox="1"/>
          <p:nvPr/>
        </p:nvSpPr>
        <p:spPr>
          <a:xfrm>
            <a:off x="0" y="-18661"/>
            <a:ext cx="3623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Szürkevíz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: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kérdések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E6B369DA-636F-A737-0735-FC7E1055C0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23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C24D25-BDBA-4442-9E8D-BC1F86C675B4}"/>
              </a:ext>
            </a:extLst>
          </p:cNvPr>
          <p:cNvSpPr txBox="1"/>
          <p:nvPr/>
        </p:nvSpPr>
        <p:spPr>
          <a:xfrm>
            <a:off x="418271" y="688300"/>
            <a:ext cx="1137450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Mikor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kerül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ténylegesen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felhasználásra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szürkevíz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akkumulátorgyártásban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914400" indent="-914400">
              <a:lnSpc>
                <a:spcPct val="125000"/>
              </a:lnSpc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következő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évben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realitás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szürkevíz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használata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Országos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Vízügyi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Főigazgatóság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2020) </a:t>
            </a:r>
          </a:p>
          <a:p>
            <a:pPr marL="914400" indent="-914400">
              <a:lnSpc>
                <a:spcPct val="125000"/>
              </a:lnSpc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Amikor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Gazdasági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Övezet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nagy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felhasználói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megkezdik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termelést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alkalmazzák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technológiát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(Papp L.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polgármester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indent="-914400">
              <a:lnSpc>
                <a:spcPct val="125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kiviteli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szintű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tervdokumentációk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2025.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31-ig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készülnek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repülőtér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szürkevízzel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való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ellátására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vonatkozik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914400" indent="-914400">
              <a:lnSpc>
                <a:spcPct val="125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 CATL 2025-ben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indítja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termelést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engedélyezési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anyagában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nincs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szürkevízről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lnSpc>
                <a:spcPct val="125000"/>
              </a:lnSpc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lnSpc>
                <a:spcPct val="125000"/>
              </a:lnSpc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környezeti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hatások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várhatók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szürkevíz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felhasználásával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kapcsolatban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914400" indent="-914400">
              <a:lnSpc>
                <a:spcPct val="125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kezelt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kommunálistól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eltérő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összetételű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szennyvíz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beérkezése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0" indent="-914400">
              <a:lnSpc>
                <a:spcPct val="125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kieső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kezelt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szennyvíz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lnSpc>
                <a:spcPct val="125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szennyvíziszap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minősége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37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57225C-F3C0-7538-0E8A-40A9F5C7A8DE}"/>
              </a:ext>
            </a:extLst>
          </p:cNvPr>
          <p:cNvSpPr txBox="1"/>
          <p:nvPr/>
        </p:nvSpPr>
        <p:spPr>
          <a:xfrm>
            <a:off x="1154506" y="2621747"/>
            <a:ext cx="7108035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CATL:  507 000 t/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(360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kamion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/nap)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 Power:  264 079 t/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ekvivalens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09CA82-5DB5-860C-EB53-7C51FE47978F}"/>
              </a:ext>
            </a:extLst>
          </p:cNvPr>
          <p:cNvSpPr txBox="1"/>
          <p:nvPr/>
        </p:nvSpPr>
        <p:spPr>
          <a:xfrm>
            <a:off x="0" y="-18661"/>
            <a:ext cx="3703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Karbonsemlegesség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030122-3D22-ABE2-C08C-08A226C37A49}"/>
              </a:ext>
            </a:extLst>
          </p:cNvPr>
          <p:cNvSpPr txBox="1"/>
          <p:nvPr/>
        </p:nvSpPr>
        <p:spPr>
          <a:xfrm>
            <a:off x="270587" y="504559"/>
            <a:ext cx="7108036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klímastratégiája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emisszió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2019-ben: 1 029 221 t/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emisszió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2030-ban 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581 700 t/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3157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C3FD6-334D-2D65-F0F3-A4A72983B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0FAAC2-CFEF-55BD-AE6C-BC22E14B781F}"/>
              </a:ext>
            </a:extLst>
          </p:cNvPr>
          <p:cNvSpPr txBox="1"/>
          <p:nvPr/>
        </p:nvSpPr>
        <p:spPr>
          <a:xfrm>
            <a:off x="0" y="-18661"/>
            <a:ext cx="7295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Debreceni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Környezeti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Ellenőrző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Rendszer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BA527-560F-8D34-C1EB-1FB17652F7F7}"/>
              </a:ext>
            </a:extLst>
          </p:cNvPr>
          <p:cNvSpPr txBox="1"/>
          <p:nvPr/>
        </p:nvSpPr>
        <p:spPr>
          <a:xfrm>
            <a:off x="3871728" y="756956"/>
            <a:ext cx="1898277" cy="27938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víz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levegő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talaj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biodiverzitás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F2842E-99D2-126F-2464-6871E4C9A213}"/>
              </a:ext>
            </a:extLst>
          </p:cNvPr>
          <p:cNvSpPr txBox="1"/>
          <p:nvPr/>
        </p:nvSpPr>
        <p:spPr>
          <a:xfrm>
            <a:off x="671803" y="3789199"/>
            <a:ext cx="8523487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Kérdések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adatok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hozzáférése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Azonosíthatók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lesznek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 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környezetszennyezők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cselekvési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lehetősége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monitorozóknak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0411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E7677-3BBE-A0EE-BFEC-80FDDB551D46}"/>
              </a:ext>
            </a:extLst>
          </p:cNvPr>
          <p:cNvSpPr txBox="1"/>
          <p:nvPr/>
        </p:nvSpPr>
        <p:spPr>
          <a:xfrm>
            <a:off x="0" y="0"/>
            <a:ext cx="6418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Mi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kell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az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akkumulátor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gyártásához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831B0E-D6C5-CB5C-FF41-28C3370103E0}"/>
              </a:ext>
            </a:extLst>
          </p:cNvPr>
          <p:cNvSpPr txBox="1"/>
          <p:nvPr/>
        </p:nvSpPr>
        <p:spPr>
          <a:xfrm>
            <a:off x="1045029" y="1287977"/>
            <a:ext cx="5844742" cy="2251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nyersanyag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lítium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nikkel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kobalt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mangán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stb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energia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víz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szakértelem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0D41A-2DDB-43D3-E819-D91AFFE832B8}"/>
              </a:ext>
            </a:extLst>
          </p:cNvPr>
          <p:cNvSpPr txBox="1"/>
          <p:nvPr/>
        </p:nvSpPr>
        <p:spPr>
          <a:xfrm>
            <a:off x="1045029" y="3984171"/>
            <a:ext cx="7735077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 (2023):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Pusztaföldvár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0,05 g/L Li-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koncentráció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MVM: 2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 MW + 1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600 MW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kombinált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ciklusú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erőmű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(2027-re)</a:t>
            </a:r>
          </a:p>
        </p:txBody>
      </p:sp>
    </p:spTree>
    <p:extLst>
      <p:ext uri="{BB962C8B-B14F-4D97-AF65-F5344CB8AC3E}">
        <p14:creationId xmlns:p14="http://schemas.microsoft.com/office/powerpoint/2010/main" val="12505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3828E-CF82-D095-5E5B-F9AC49976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443A21-ED37-060B-1D7E-B514CCFD2B41}"/>
              </a:ext>
            </a:extLst>
          </p:cNvPr>
          <p:cNvSpPr txBox="1"/>
          <p:nvPr/>
        </p:nvSpPr>
        <p:spPr>
          <a:xfrm>
            <a:off x="0" y="0"/>
            <a:ext cx="3724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Debrecen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vízellátása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DEC585-6130-644B-7E6D-DB57E059E661}"/>
              </a:ext>
            </a:extLst>
          </p:cNvPr>
          <p:cNvSpPr txBox="1"/>
          <p:nvPr/>
        </p:nvSpPr>
        <p:spPr>
          <a:xfrm>
            <a:off x="522514" y="1138264"/>
            <a:ext cx="2306657" cy="589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Keleti-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főcsatorna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787C76-CA5A-64DA-50FF-99BDCB176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883" y="658321"/>
            <a:ext cx="2606158" cy="203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6F9EEC6-2295-8D95-5192-F372DC997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454" y="741840"/>
            <a:ext cx="3281459" cy="204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14646B-B9B9-355E-DFA7-CEAB6E4A8A69}"/>
              </a:ext>
            </a:extLst>
          </p:cNvPr>
          <p:cNvSpPr txBox="1"/>
          <p:nvPr/>
        </p:nvSpPr>
        <p:spPr>
          <a:xfrm>
            <a:off x="522514" y="2692028"/>
            <a:ext cx="11146972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Fúrott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Kutak: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talpmélység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 – 200 m</a:t>
            </a:r>
          </a:p>
          <a:p>
            <a:pPr>
              <a:lnSpc>
                <a:spcPct val="150000"/>
              </a:lnSpc>
            </a:pPr>
            <a:r>
              <a:rPr lang="en-US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 II.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0" i="0" u="none" strike="noStrike" baseline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vóvíz-bázis</a:t>
            </a:r>
            <a:r>
              <a:rPr lang="en-US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hu-HU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szennyezés olyan mértékű, hogy felveti a kérdést egy új vízmű kialakítására. </a:t>
            </a:r>
            <a:r>
              <a:rPr lang="en-US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0" i="0" u="none" strike="noStrike" baseline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Tiszántúli</a:t>
            </a:r>
            <a:r>
              <a:rPr lang="en-US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Vízügyi</a:t>
            </a:r>
            <a:r>
              <a:rPr lang="en-US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igazgatóság</a:t>
            </a:r>
            <a:r>
              <a:rPr lang="en-US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2010.)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C199C4-2271-DBB3-943B-A79C6F3BD96A}"/>
              </a:ext>
            </a:extLst>
          </p:cNvPr>
          <p:cNvSpPr txBox="1"/>
          <p:nvPr/>
        </p:nvSpPr>
        <p:spPr>
          <a:xfrm>
            <a:off x="522514" y="5153812"/>
            <a:ext cx="10412964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61963" algn="l"/>
              </a:tabLst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Városi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ellátórendszer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kapacitása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100 000 m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/nap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tényleges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70 000 m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/nap</a:t>
            </a:r>
          </a:p>
          <a:p>
            <a:pPr>
              <a:lnSpc>
                <a:spcPct val="150000"/>
              </a:lnSpc>
              <a:tabLst>
                <a:tab pos="461963" algn="l"/>
              </a:tabLs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vízigény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40 000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felmehet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60 000 m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/nap –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1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D503E-37C2-9E60-FE22-D566220C4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B5927E-5303-B535-F2A5-F93E1AC1631D}"/>
              </a:ext>
            </a:extLst>
          </p:cNvPr>
          <p:cNvSpPr txBox="1"/>
          <p:nvPr/>
        </p:nvSpPr>
        <p:spPr>
          <a:xfrm>
            <a:off x="0" y="18661"/>
            <a:ext cx="2512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CIVAQUA: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víz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0E8EBF7A-3FD1-E28B-BAF9-B819A52CE1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23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CIVAQUA - CIVAQUA DEBRECEN">
            <a:extLst>
              <a:ext uri="{FF2B5EF4-FFF2-40B4-BE49-F238E27FC236}">
                <a16:creationId xmlns:a16="http://schemas.microsoft.com/office/drawing/2014/main" id="{19F938D7-8B7E-AA04-4395-B84D11CE2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521432"/>
            <a:ext cx="9664285" cy="559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6F640C-668A-2B04-E4E7-359B079572BD}"/>
              </a:ext>
            </a:extLst>
          </p:cNvPr>
          <p:cNvSpPr txBox="1"/>
          <p:nvPr/>
        </p:nvSpPr>
        <p:spPr>
          <a:xfrm>
            <a:off x="5174019" y="6121668"/>
            <a:ext cx="2353529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120 000 m</a:t>
            </a:r>
            <a:r>
              <a:rPr lang="en-US" sz="24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/nap</a:t>
            </a:r>
          </a:p>
        </p:txBody>
      </p:sp>
    </p:spTree>
    <p:extLst>
      <p:ext uri="{BB962C8B-B14F-4D97-AF65-F5344CB8AC3E}">
        <p14:creationId xmlns:p14="http://schemas.microsoft.com/office/powerpoint/2010/main" val="4817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F7425-AA56-428A-897D-83FFA13A1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328D2F-8C44-3068-BE19-2C769117626B}"/>
              </a:ext>
            </a:extLst>
          </p:cNvPr>
          <p:cNvSpPr txBox="1"/>
          <p:nvPr/>
        </p:nvSpPr>
        <p:spPr>
          <a:xfrm>
            <a:off x="0" y="0"/>
            <a:ext cx="1815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CATL: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víz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F36869CF-941B-94CD-1AE1-9D64720AC7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23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53CBD-69E1-1146-43F2-CA73866E5349}"/>
              </a:ext>
            </a:extLst>
          </p:cNvPr>
          <p:cNvSpPr txBox="1"/>
          <p:nvPr/>
        </p:nvSpPr>
        <p:spPr>
          <a:xfrm>
            <a:off x="515555" y="816259"/>
            <a:ext cx="11503790" cy="37286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Kezdettől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fogva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ellentmondásos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adatok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tabLst>
                <a:tab pos="461963" algn="l"/>
              </a:tabLs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Palkovics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László (2022.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aug.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100 GWh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kapacitás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1 000 m</a:t>
            </a:r>
            <a:r>
              <a:rPr lang="en-US" sz="20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vízigény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(24 000 m</a:t>
            </a:r>
            <a:r>
              <a:rPr lang="en-US" sz="20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/nap)</a:t>
            </a:r>
          </a:p>
          <a:p>
            <a:pPr algn="l">
              <a:lnSpc>
                <a:spcPct val="150000"/>
              </a:lnSpc>
              <a:tabLst>
                <a:tab pos="461963" algn="l"/>
              </a:tabLs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Önkormányzati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tanulmány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42 500 m</a:t>
            </a:r>
            <a:r>
              <a:rPr lang="en-US" sz="20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/nap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vízfogyasztása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Ipari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parknak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tabLst>
                <a:tab pos="461963" algn="l"/>
              </a:tabLs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CATL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engedélyezési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kérelme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GWh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kapacitásra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lnSpc>
                <a:spcPct val="150000"/>
              </a:lnSpc>
              <a:tabLst>
                <a:tab pos="461963" algn="l"/>
              </a:tabLs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3 378 – 6 232 m</a:t>
            </a:r>
            <a:r>
              <a:rPr lang="en-US" sz="20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/nap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vízigény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(de 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végső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ennek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2,5-szöröse)</a:t>
            </a:r>
          </a:p>
          <a:p>
            <a:pPr algn="l">
              <a:lnSpc>
                <a:spcPct val="150000"/>
              </a:lnSpc>
              <a:tabLst>
                <a:tab pos="461963" algn="l"/>
              </a:tabLs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vízellátás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települési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vízhálózatról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történik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tabLst>
                <a:tab pos="461963" algn="l"/>
              </a:tabLs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döntően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lágyított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víz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tabLst>
                <a:tab pos="461963" algn="l"/>
              </a:tabLs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víz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85 %-a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elpárolog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67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E7677-3BBE-A0EE-BFEC-80FDDB551D46}"/>
              </a:ext>
            </a:extLst>
          </p:cNvPr>
          <p:cNvSpPr txBox="1"/>
          <p:nvPr/>
        </p:nvSpPr>
        <p:spPr>
          <a:xfrm>
            <a:off x="0" y="97136"/>
            <a:ext cx="3623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Összesített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vízigény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4070C21B-11E3-CF8B-7D5B-E056F58AD7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23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B95E1A-9A94-C20F-AB2E-07A0766DE7B8}"/>
              </a:ext>
            </a:extLst>
          </p:cNvPr>
          <p:cNvSpPr txBox="1"/>
          <p:nvPr/>
        </p:nvSpPr>
        <p:spPr>
          <a:xfrm>
            <a:off x="728141" y="712419"/>
            <a:ext cx="5470344" cy="3359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CATL:  15 580 m</a:t>
            </a:r>
            <a:r>
              <a:rPr lang="en-US" sz="2400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/nap (100 %-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kapacitás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EcoPro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: 3 306 m</a:t>
            </a:r>
            <a:r>
              <a:rPr lang="en-US" sz="2400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/nap</a:t>
            </a:r>
            <a:endParaRPr lang="en-US" sz="2400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Semcorp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: 1 662 m</a:t>
            </a:r>
            <a:r>
              <a:rPr lang="en-US" sz="2400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/nap</a:t>
            </a:r>
            <a:endParaRPr lang="en-US" sz="2400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BMW: ~ 1 500 m</a:t>
            </a:r>
            <a:r>
              <a:rPr lang="en-US" sz="2400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/nap</a:t>
            </a:r>
            <a:endParaRPr lang="en-US" sz="2400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Eve Power: 3646 m</a:t>
            </a:r>
            <a:r>
              <a:rPr lang="en-US" sz="2400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/nap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Összesen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: ~ 25 000 m</a:t>
            </a:r>
            <a:r>
              <a:rPr lang="en-US" sz="2400" b="1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/nap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20054-468E-C255-34BB-6BB66575E9AA}"/>
              </a:ext>
            </a:extLst>
          </p:cNvPr>
          <p:cNvSpPr txBox="1"/>
          <p:nvPr/>
        </p:nvSpPr>
        <p:spPr>
          <a:xfrm>
            <a:off x="7044966" y="1661545"/>
            <a:ext cx="3591932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megnövekedett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igény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jelenlegi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fogyasztás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60 %-a.</a:t>
            </a:r>
          </a:p>
        </p:txBody>
      </p:sp>
    </p:spTree>
    <p:extLst>
      <p:ext uri="{BB962C8B-B14F-4D97-AF65-F5344CB8AC3E}">
        <p14:creationId xmlns:p14="http://schemas.microsoft.com/office/powerpoint/2010/main" val="68183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38330-4762-9972-FDF7-D482DB1B5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C4A7F6-330E-F6B7-8A25-C5222B823032}"/>
              </a:ext>
            </a:extLst>
          </p:cNvPr>
          <p:cNvSpPr txBox="1"/>
          <p:nvPr/>
        </p:nvSpPr>
        <p:spPr>
          <a:xfrm>
            <a:off x="0" y="97136"/>
            <a:ext cx="3337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EVE Power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adatok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8749F4CE-B220-588E-4B96-F42549D0C4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23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064B70-72AB-0702-B5F5-BC41EF0811BF}"/>
              </a:ext>
            </a:extLst>
          </p:cNvPr>
          <p:cNvSpPr txBox="1"/>
          <p:nvPr/>
        </p:nvSpPr>
        <p:spPr>
          <a:xfrm>
            <a:off x="551102" y="663010"/>
            <a:ext cx="6910866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GWh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kapacitású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akkumulátor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gyártása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évente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C63F5D-667B-3CA8-BE72-F5629D821CE5}"/>
              </a:ext>
            </a:extLst>
          </p:cNvPr>
          <p:cNvSpPr txBox="1"/>
          <p:nvPr/>
        </p:nvSpPr>
        <p:spPr>
          <a:xfrm>
            <a:off x="551102" y="4887076"/>
            <a:ext cx="4729180" cy="142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Vízigény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ivóvíz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79 m</a:t>
            </a:r>
            <a:r>
              <a:rPr lang="en-US" sz="20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/nap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hígító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víz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585 m</a:t>
            </a:r>
            <a:r>
              <a:rPr lang="en-US" sz="20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/nap</a:t>
            </a:r>
            <a:endParaRPr lang="en-US" sz="2000" baseline="30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000" baseline="30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zürkevíz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2 982 m</a:t>
            </a:r>
            <a:r>
              <a:rPr lang="en-US" sz="20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/nap</a:t>
            </a:r>
            <a:endParaRPr lang="en-US" sz="2000" baseline="30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D2B8E8-6A0D-3320-839D-4262D75ED81E}"/>
              </a:ext>
            </a:extLst>
          </p:cNvPr>
          <p:cNvSpPr txBox="1"/>
          <p:nvPr/>
        </p:nvSpPr>
        <p:spPr>
          <a:xfrm>
            <a:off x="551102" y="3613035"/>
            <a:ext cx="6654707" cy="958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  <a:tabLst>
                <a:tab pos="2630488" algn="l"/>
              </a:tabLst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Energiaigény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évente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	~ 550 GWh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elektromos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áram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tabLst>
                <a:tab pos="2630488" algn="l"/>
              </a:tabLs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~ 700 GWh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földgáz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(5600 m</a:t>
            </a:r>
            <a:r>
              <a:rPr lang="en-US" sz="20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46BCE0-7E81-9411-0601-87C237CE0FFD}"/>
              </a:ext>
            </a:extLst>
          </p:cNvPr>
          <p:cNvSpPr txBox="1"/>
          <p:nvPr/>
        </p:nvSpPr>
        <p:spPr>
          <a:xfrm>
            <a:off x="551102" y="1607069"/>
            <a:ext cx="871103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Lítium-nikkel-kobalt-mangánaluminát</a:t>
            </a:r>
            <a:r>
              <a:rPr lang="en-US" sz="200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(NCMA)	37 582 t/</a:t>
            </a:r>
            <a:r>
              <a:rPr lang="en-US" sz="2000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</a:t>
            </a:r>
            <a:endParaRPr lang="en-US" sz="2000" i="0" u="none" strike="noStrike" baseline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000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Lítium-nikkel-kobaltmanganát</a:t>
            </a:r>
            <a:r>
              <a:rPr lang="en-US" sz="200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(NCM)		  9 396 t/</a:t>
            </a:r>
            <a:r>
              <a:rPr lang="en-US" sz="2000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</a:t>
            </a:r>
            <a:endParaRPr lang="en-US" sz="2000" i="0" u="none" strike="noStrike" baseline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00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N-metil-2-pirrolidon (NMP)			10 289 t/</a:t>
            </a:r>
            <a:r>
              <a:rPr lang="en-US" sz="2000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</a:t>
            </a:r>
            <a:r>
              <a:rPr lang="en-US" sz="200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(16612 t/</a:t>
            </a:r>
            <a:r>
              <a:rPr lang="en-US" sz="2000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</a:t>
            </a:r>
            <a:r>
              <a:rPr lang="en-US" sz="200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?)</a:t>
            </a:r>
          </a:p>
          <a:p>
            <a:pPr algn="l"/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4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E7677-3BBE-A0EE-BFEC-80FDDB551D46}"/>
              </a:ext>
            </a:extLst>
          </p:cNvPr>
          <p:cNvSpPr txBox="1"/>
          <p:nvPr/>
        </p:nvSpPr>
        <p:spPr>
          <a:xfrm>
            <a:off x="128845" y="-39601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Szürkevíz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4070C21B-11E3-CF8B-7D5B-E056F58AD7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23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AB211A-F2A7-8F02-B459-C8DD0CE7DD07}"/>
              </a:ext>
            </a:extLst>
          </p:cNvPr>
          <p:cNvSpPr txBox="1"/>
          <p:nvPr/>
        </p:nvSpPr>
        <p:spPr>
          <a:xfrm>
            <a:off x="128845" y="483619"/>
            <a:ext cx="904185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Definíciók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Tudomány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és 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nagyvilág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fekáliát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és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vizeletet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nem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tartalmazó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szennyvíz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Nyíregyháza</a:t>
            </a: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másodlagos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szennyvíztisztított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ipari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víz</a:t>
            </a:r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	(SUNWODA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tanulmány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Debrecen</a:t>
            </a: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előtisztított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szennyvíz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nyersvíz</a:t>
            </a:r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	(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Barcsa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L.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alpolgármester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223D6F-121D-7F40-745A-3F7D96948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0" t="23558" r="7268" b="18056"/>
          <a:stretch/>
        </p:blipFill>
        <p:spPr>
          <a:xfrm>
            <a:off x="6733500" y="2079427"/>
            <a:ext cx="5348705" cy="46259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BBB713-1518-5A07-06EC-3D46304C9E96}"/>
              </a:ext>
            </a:extLst>
          </p:cNvPr>
          <p:cNvSpPr txBox="1"/>
          <p:nvPr/>
        </p:nvSpPr>
        <p:spPr>
          <a:xfrm>
            <a:off x="8017728" y="1340400"/>
            <a:ext cx="2780248" cy="589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 CATL és 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szürkevíz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1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E80BB-3F11-37BB-D027-DE423D352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4F4B37-4809-9652-0620-607E0AEE4EE6}"/>
              </a:ext>
            </a:extLst>
          </p:cNvPr>
          <p:cNvSpPr txBox="1"/>
          <p:nvPr/>
        </p:nvSpPr>
        <p:spPr>
          <a:xfrm>
            <a:off x="0" y="-18661"/>
            <a:ext cx="3623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Szürkevíz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: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kérdések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6674D70C-9CE7-41CF-51E8-D619FFE25B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23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62757-C23E-93C5-DA42-2B4FC1D9F551}"/>
              </a:ext>
            </a:extLst>
          </p:cNvPr>
          <p:cNvSpPr txBox="1"/>
          <p:nvPr/>
        </p:nvSpPr>
        <p:spPr>
          <a:xfrm>
            <a:off x="514882" y="744977"/>
            <a:ext cx="11374507" cy="5063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feltételekkel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használható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akkumulátorgyártási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technológiában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25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hűtővíz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jelentős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elpárolog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5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fordított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ozmózissal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beérkező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szürkevizet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kezelni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5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nagy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szennyezettségű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szennyvíz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képződik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5000"/>
              </a:lnSpc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5000"/>
              </a:lnSpc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felhasznált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szürkevíz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aránya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125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70 – 80 %</a:t>
            </a:r>
          </a:p>
          <a:p>
            <a:pPr algn="l">
              <a:lnSpc>
                <a:spcPct val="125000"/>
              </a:lnSpc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finanszírozza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beruházásokat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25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beruházás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várhatóan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állami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forrásból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fog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megvalósulni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 (Papp L. 2023.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március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16.) </a:t>
            </a:r>
          </a:p>
          <a:p>
            <a:pPr marL="914400" indent="-914400">
              <a:lnSpc>
                <a:spcPct val="125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Debreceni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Megyei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Jogú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Város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(DMJV)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által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külön-külön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csatlakozási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pontokon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ipari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szürkevíz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valamint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ipari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hígítóvíz-hálózat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kerül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kiépítésre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 (Eve Power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hatástanulmány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914400" indent="-914400">
              <a:lnSpc>
                <a:spcPct val="125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Kormányhatározatra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van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szükség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milliárd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779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millió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forint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támogatásról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4943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lnSpc>
            <a:spcPct val="150000"/>
          </a:lnSpc>
          <a:defRPr sz="2000" dirty="0" err="1" smtClean="0">
            <a:solidFill>
              <a:schemeClr val="accent1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4045</TotalTime>
  <Words>736</Words>
  <Application>Microsoft Office PowerPoint</Application>
  <PresentationFormat>Widescreen</PresentationFormat>
  <Paragraphs>102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Fábián István</dc:creator>
  <cp:lastModifiedBy>Dr. Fábián István</cp:lastModifiedBy>
  <cp:revision>62</cp:revision>
  <dcterms:created xsi:type="dcterms:W3CDTF">2022-10-26T10:16:34Z</dcterms:created>
  <dcterms:modified xsi:type="dcterms:W3CDTF">2024-12-11T13:25:35Z</dcterms:modified>
</cp:coreProperties>
</file>